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2" r:id="rId3"/>
    <p:sldId id="273" r:id="rId4"/>
    <p:sldId id="260" r:id="rId5"/>
    <p:sldId id="259" r:id="rId6"/>
    <p:sldId id="262" r:id="rId7"/>
    <p:sldId id="263" r:id="rId8"/>
    <p:sldId id="261" r:id="rId9"/>
    <p:sldId id="264" r:id="rId10"/>
    <p:sldId id="265" r:id="rId11"/>
    <p:sldId id="266" r:id="rId12"/>
    <p:sldId id="267" r:id="rId13"/>
    <p:sldId id="268" r:id="rId14"/>
    <p:sldId id="269" r:id="rId15"/>
    <p:sldId id="270" r:id="rId16"/>
    <p:sldId id="271" r:id="rId17"/>
    <p:sldId id="276"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1"/>
    <p:restoredTop sz="75540"/>
  </p:normalViewPr>
  <p:slideViewPr>
    <p:cSldViewPr snapToGrid="0" snapToObjects="1">
      <p:cViewPr varScale="1">
        <p:scale>
          <a:sx n="68" d="100"/>
          <a:sy n="68" d="100"/>
        </p:scale>
        <p:origin x="7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6" Type="http://schemas.openxmlformats.org/officeDocument/2006/relationships/customXml" Target="../customXml/item2.xml"/><Relationship Id="rId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5" Type="http://schemas.openxmlformats.org/officeDocument/2006/relationships/customXml" Target="../customXml/item1.xml"/><Relationship Id="rId20" Type="http://schemas.openxmlformats.org/officeDocument/2006/relationships/notesMaster" Target="notesMasters/notesMaster1.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tableStyles" Target="tableStyles.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theme" Target="theme/theme1.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viewProps" Target="viewProps.xml"/><Relationship Id="rId14" Type="http://schemas.openxmlformats.org/officeDocument/2006/relationships/slide" Target="slides/slide13.xml"/><Relationship Id="rId4" Type="http://schemas.openxmlformats.org/officeDocument/2006/relationships/slide" Target="slides/slide3.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C31BE-F5A8-8447-9E43-BA4D4555635B}" type="datetimeFigureOut">
              <a:rPr lang="en-US" smtClean="0"/>
              <a:t>12/7/17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00AE5-7AF0-EA48-871B-EA08637D2632}" type="slidenum">
              <a:rPr lang="en-US" smtClean="0"/>
              <a:t>‹#›</a:t>
            </a:fld>
            <a:endParaRPr lang="en-US"/>
          </a:p>
        </p:txBody>
      </p:sp>
    </p:spTree>
    <p:extLst>
      <p:ext uri="{BB962C8B-B14F-4D97-AF65-F5344CB8AC3E}">
        <p14:creationId xmlns:p14="http://schemas.microsoft.com/office/powerpoint/2010/main" val="210087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a:t>
            </a:fld>
            <a:endParaRPr lang="en-US"/>
          </a:p>
        </p:txBody>
      </p:sp>
    </p:spTree>
    <p:extLst>
      <p:ext uri="{BB962C8B-B14F-4D97-AF65-F5344CB8AC3E}">
        <p14:creationId xmlns:p14="http://schemas.microsoft.com/office/powerpoint/2010/main" val="100399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YCWW 2013 </a:t>
            </a:r>
            <a:r>
              <a:rPr lang="mr-IN" dirty="0" smtClean="0"/>
              <a:t>–</a:t>
            </a:r>
            <a:r>
              <a:rPr lang="en-US" dirty="0" smtClean="0"/>
              <a:t> 39% sleep with phones in case they get a message at night</a:t>
            </a:r>
          </a:p>
          <a:p>
            <a:pPr marL="628650" lvl="1" indent="-171450">
              <a:buFontTx/>
              <a:buChar char="-"/>
            </a:pPr>
            <a:r>
              <a:rPr lang="en-US" dirty="0" smtClean="0"/>
              <a:t>51% of gr</a:t>
            </a:r>
            <a:r>
              <a:rPr lang="en-US" baseline="0" dirty="0" smtClean="0"/>
              <a:t> 11</a:t>
            </a:r>
          </a:p>
          <a:p>
            <a:pPr marL="628650" lvl="1" indent="-171450">
              <a:buFontTx/>
              <a:buChar char="-"/>
            </a:pPr>
            <a:r>
              <a:rPr lang="en-US" baseline="0" dirty="0" smtClean="0"/>
              <a:t>20% of gr 4</a:t>
            </a:r>
            <a:endParaRPr lang="en-US" dirty="0" smtClean="0"/>
          </a:p>
          <a:p>
            <a:pPr marL="171450" indent="-171450">
              <a:buFontTx/>
              <a:buChar char="-"/>
            </a:pPr>
            <a:r>
              <a:rPr lang="en-US" dirty="0" smtClean="0"/>
              <a:t>“didn’t have to worry about social media” </a:t>
            </a:r>
            <a:r>
              <a:rPr lang="mr-IN" dirty="0" smtClean="0"/>
              <a:t>–</a:t>
            </a:r>
            <a:r>
              <a:rPr lang="en-US" dirty="0" smtClean="0"/>
              <a:t> such a relief</a:t>
            </a:r>
          </a:p>
          <a:p>
            <a:pPr marL="628650" lvl="1" indent="-171450">
              <a:buFontTx/>
              <a:buChar char="-"/>
            </a:pPr>
            <a:r>
              <a:rPr lang="en-US" dirty="0" smtClean="0"/>
              <a:t>PDM</a:t>
            </a:r>
          </a:p>
          <a:p>
            <a:pPr marL="1085850" lvl="2" indent="-171450">
              <a:buFontTx/>
              <a:buChar char="-"/>
            </a:pPr>
            <a:r>
              <a:rPr lang="en-US" dirty="0" smtClean="0"/>
              <a:t>feeding the platform (e.g. Snapchat streaks)</a:t>
            </a:r>
          </a:p>
          <a:p>
            <a:pPr marL="1085850" lvl="2" indent="-171450">
              <a:buFontTx/>
              <a:buChar char="-"/>
            </a:pPr>
            <a:r>
              <a:rPr lang="en-US" dirty="0" smtClean="0"/>
              <a:t>Presenting self to conform to needs of platform</a:t>
            </a:r>
            <a:r>
              <a:rPr lang="en-US" baseline="0" dirty="0" smtClean="0"/>
              <a:t> (Instagram themes, horses)</a:t>
            </a:r>
          </a:p>
          <a:p>
            <a:pPr marL="1085850" lvl="2" indent="-171450">
              <a:buFontTx/>
              <a:buChar char="-"/>
            </a:pPr>
            <a:r>
              <a:rPr lang="en-US" baseline="0" dirty="0" smtClean="0"/>
              <a:t>Keeping family offline to protect them from judgment </a:t>
            </a:r>
            <a:r>
              <a:rPr lang="mr-IN" baseline="0" dirty="0" smtClean="0"/>
              <a:t>–</a:t>
            </a:r>
            <a:r>
              <a:rPr lang="en-US" baseline="0" dirty="0" smtClean="0"/>
              <a:t> “Why would I do that to my family? I love my family”</a:t>
            </a:r>
            <a:endParaRPr lang="en-US" dirty="0" smtClean="0"/>
          </a:p>
          <a:p>
            <a:pPr marL="628650" lvl="1" indent="-171450">
              <a:buFontTx/>
              <a:buChar char="-"/>
            </a:pPr>
            <a:endParaRPr lang="en-US" dirty="0" smtClean="0"/>
          </a:p>
          <a:p>
            <a:pPr marL="171450" indent="-171450">
              <a:buFontTx/>
              <a:buChar char="-"/>
            </a:pPr>
            <a:endParaRPr lang="en-US" dirty="0" smtClean="0"/>
          </a:p>
          <a:p>
            <a:pPr marL="628650" lvl="1"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6400AE5-7AF0-EA48-871B-EA08637D2632}" type="slidenum">
              <a:rPr lang="en-US" smtClean="0"/>
              <a:t>10</a:t>
            </a:fld>
            <a:endParaRPr lang="en-US"/>
          </a:p>
        </p:txBody>
      </p:sp>
    </p:spTree>
    <p:extLst>
      <p:ext uri="{BB962C8B-B14F-4D97-AF65-F5344CB8AC3E}">
        <p14:creationId xmlns:p14="http://schemas.microsoft.com/office/powerpoint/2010/main" val="63421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11</a:t>
            </a:fld>
            <a:endParaRPr lang="en-US"/>
          </a:p>
        </p:txBody>
      </p:sp>
    </p:spTree>
    <p:extLst>
      <p:ext uri="{BB962C8B-B14F-4D97-AF65-F5344CB8AC3E}">
        <p14:creationId xmlns:p14="http://schemas.microsoft.com/office/powerpoint/2010/main" val="133135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Different relationship to boredom </a:t>
            </a:r>
            <a:r>
              <a:rPr lang="mr-IN" baseline="0" dirty="0" smtClean="0"/>
              <a:t>–</a:t>
            </a:r>
            <a:r>
              <a:rPr lang="en-US" baseline="0" dirty="0" smtClean="0"/>
              <a:t> social media as boring</a:t>
            </a: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12</a:t>
            </a:fld>
            <a:endParaRPr lang="en-US"/>
          </a:p>
        </p:txBody>
      </p:sp>
    </p:spTree>
    <p:extLst>
      <p:ext uri="{BB962C8B-B14F-4D97-AF65-F5344CB8AC3E}">
        <p14:creationId xmlns:p14="http://schemas.microsoft.com/office/powerpoint/2010/main" val="30544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13</a:t>
            </a:fld>
            <a:endParaRPr lang="en-US"/>
          </a:p>
        </p:txBody>
      </p:sp>
    </p:spTree>
    <p:extLst>
      <p:ext uri="{BB962C8B-B14F-4D97-AF65-F5344CB8AC3E}">
        <p14:creationId xmlns:p14="http://schemas.microsoft.com/office/powerpoint/2010/main" val="143380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Media launch </a:t>
            </a:r>
            <a:r>
              <a:rPr lang="mr-IN" dirty="0" smtClean="0"/>
              <a:t>–</a:t>
            </a:r>
            <a:r>
              <a:rPr lang="en-US" dirty="0" smtClean="0"/>
              <a:t> 4 months later</a:t>
            </a: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14</a:t>
            </a:fld>
            <a:endParaRPr lang="en-US"/>
          </a:p>
        </p:txBody>
      </p:sp>
    </p:spTree>
    <p:extLst>
      <p:ext uri="{BB962C8B-B14F-4D97-AF65-F5344CB8AC3E}">
        <p14:creationId xmlns:p14="http://schemas.microsoft.com/office/powerpoint/2010/main" val="102296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15</a:t>
            </a:fld>
            <a:endParaRPr lang="en-US"/>
          </a:p>
        </p:txBody>
      </p:sp>
    </p:spTree>
    <p:extLst>
      <p:ext uri="{BB962C8B-B14F-4D97-AF65-F5344CB8AC3E}">
        <p14:creationId xmlns:p14="http://schemas.microsoft.com/office/powerpoint/2010/main" val="26501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decided to issue a challenge to other kids</a:t>
            </a: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16</a:t>
            </a:fld>
            <a:endParaRPr lang="en-US"/>
          </a:p>
        </p:txBody>
      </p:sp>
    </p:spTree>
    <p:extLst>
      <p:ext uri="{BB962C8B-B14F-4D97-AF65-F5344CB8AC3E}">
        <p14:creationId xmlns:p14="http://schemas.microsoft.com/office/powerpoint/2010/main" val="178567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17</a:t>
            </a:fld>
            <a:endParaRPr lang="en-US"/>
          </a:p>
        </p:txBody>
      </p:sp>
    </p:spTree>
    <p:extLst>
      <p:ext uri="{BB962C8B-B14F-4D97-AF65-F5344CB8AC3E}">
        <p14:creationId xmlns:p14="http://schemas.microsoft.com/office/powerpoint/2010/main" val="786303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18</a:t>
            </a:fld>
            <a:endParaRPr lang="en-US"/>
          </a:p>
        </p:txBody>
      </p:sp>
    </p:spTree>
    <p:extLst>
      <p:ext uri="{BB962C8B-B14F-4D97-AF65-F5344CB8AC3E}">
        <p14:creationId xmlns:p14="http://schemas.microsoft.com/office/powerpoint/2010/main" val="20949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2</a:t>
            </a:fld>
            <a:endParaRPr lang="en-US"/>
          </a:p>
        </p:txBody>
      </p:sp>
    </p:spTree>
    <p:extLst>
      <p:ext uri="{BB962C8B-B14F-4D97-AF65-F5344CB8AC3E}">
        <p14:creationId xmlns:p14="http://schemas.microsoft.com/office/powerpoint/2010/main" val="128552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YPAR so coded and then took data back to kids for analysis</a:t>
            </a: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3</a:t>
            </a:fld>
            <a:endParaRPr lang="en-US"/>
          </a:p>
        </p:txBody>
      </p:sp>
    </p:spTree>
    <p:extLst>
      <p:ext uri="{BB962C8B-B14F-4D97-AF65-F5344CB8AC3E}">
        <p14:creationId xmlns:p14="http://schemas.microsoft.com/office/powerpoint/2010/main" val="12650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Important to remember, they drove</a:t>
            </a:r>
            <a:r>
              <a:rPr lang="en-US" baseline="0" dirty="0" smtClean="0"/>
              <a:t> the bus </a:t>
            </a:r>
            <a:r>
              <a:rPr lang="mr-IN" baseline="0" dirty="0" smtClean="0"/>
              <a:t>–</a:t>
            </a:r>
            <a:r>
              <a:rPr lang="en-US" baseline="0" dirty="0" smtClean="0"/>
              <a:t> they designed the method</a:t>
            </a:r>
          </a:p>
          <a:p>
            <a:pPr marL="171450" indent="-171450">
              <a:buFontTx/>
              <a:buChar char="-"/>
            </a:pPr>
            <a:r>
              <a:rPr lang="en-US" baseline="0" dirty="0" smtClean="0"/>
              <a:t>Boredom key theme</a:t>
            </a:r>
          </a:p>
          <a:p>
            <a:pPr marL="628650" lvl="1" indent="-171450">
              <a:buFontTx/>
              <a:buChar char="-"/>
            </a:pPr>
            <a:r>
              <a:rPr lang="en-US" baseline="0" dirty="0" smtClean="0"/>
              <a:t>Use tech when bored</a:t>
            </a:r>
          </a:p>
          <a:p>
            <a:pPr marL="628650" lvl="1" indent="-171450">
              <a:buFontTx/>
              <a:buChar char="-"/>
            </a:pPr>
            <a:r>
              <a:rPr lang="en-US" baseline="0" dirty="0" smtClean="0"/>
              <a:t>Described overly programmed lives with no downtime </a:t>
            </a:r>
            <a:r>
              <a:rPr lang="mr-IN" baseline="0" dirty="0" smtClean="0"/>
              <a:t>–</a:t>
            </a:r>
            <a:r>
              <a:rPr lang="en-US" baseline="0" dirty="0" smtClean="0"/>
              <a:t> uncomfortable with stillness</a:t>
            </a:r>
          </a:p>
          <a:p>
            <a:pPr marL="1085850" lvl="2" indent="-171450">
              <a:buFontTx/>
              <a:buChar char="-"/>
            </a:pPr>
            <a:r>
              <a:rPr lang="en-US" baseline="0" dirty="0" smtClean="0"/>
              <a:t>Discussion of being on the bus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4</a:t>
            </a:fld>
            <a:endParaRPr lang="en-US"/>
          </a:p>
        </p:txBody>
      </p:sp>
    </p:spTree>
    <p:extLst>
      <p:ext uri="{BB962C8B-B14F-4D97-AF65-F5344CB8AC3E}">
        <p14:creationId xmlns:p14="http://schemas.microsoft.com/office/powerpoint/2010/main" val="140825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Kids far more critical thinkers when it come to</a:t>
            </a:r>
            <a:r>
              <a:rPr lang="en-US" baseline="0" dirty="0" smtClean="0"/>
              <a:t> tech than adults often give them credit for</a:t>
            </a:r>
          </a:p>
          <a:p>
            <a:pPr marL="171450" indent="-171450">
              <a:buFontTx/>
              <a:buChar char="-"/>
            </a:pPr>
            <a:r>
              <a:rPr lang="en-US" baseline="0" dirty="0" smtClean="0"/>
              <a:t>2011 YCWW focus groups </a:t>
            </a:r>
            <a:r>
              <a:rPr lang="mr-IN" baseline="0" dirty="0" smtClean="0"/>
              <a:t>–</a:t>
            </a:r>
            <a:r>
              <a:rPr lang="en-US" baseline="0" dirty="0" smtClean="0"/>
              <a:t> worried that media making them lazy - pizza on couch</a:t>
            </a:r>
          </a:p>
          <a:p>
            <a:pPr marL="171450" indent="-171450">
              <a:buFontTx/>
              <a:buChar char="-"/>
            </a:pPr>
            <a:r>
              <a:rPr lang="en-US" baseline="0" dirty="0" smtClean="0"/>
              <a:t>2013 YCWW survey </a:t>
            </a:r>
            <a:r>
              <a:rPr lang="mr-IN" baseline="0" dirty="0" smtClean="0"/>
              <a:t>–</a:t>
            </a:r>
            <a:r>
              <a:rPr lang="en-US" baseline="0" dirty="0" smtClean="0"/>
              <a:t> </a:t>
            </a:r>
            <a:r>
              <a:rPr lang="en-US" baseline="0" dirty="0" err="1" smtClean="0"/>
              <a:t>approx</a:t>
            </a:r>
            <a:r>
              <a:rPr lang="en-US" baseline="0" dirty="0" smtClean="0"/>
              <a:t> 5,000 kids grades 4-11 across country</a:t>
            </a:r>
          </a:p>
          <a:p>
            <a:pPr marL="628650" lvl="1" indent="-171450">
              <a:buFontTx/>
              <a:buChar char="-"/>
            </a:pPr>
            <a:r>
              <a:rPr lang="en-US" baseline="0" dirty="0" smtClean="0"/>
              <a:t>One-third worry they spend too much time online</a:t>
            </a:r>
          </a:p>
          <a:p>
            <a:pPr marL="628650" lvl="1" indent="-171450">
              <a:buFontTx/>
              <a:buChar char="-"/>
            </a:pPr>
            <a:r>
              <a:rPr lang="en-US" baseline="0" dirty="0" smtClean="0"/>
              <a:t>50% wouldn’t feel sad or upset if had to go offline for a week except for school work</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5</a:t>
            </a:fld>
            <a:endParaRPr lang="en-US"/>
          </a:p>
        </p:txBody>
      </p:sp>
    </p:spTree>
    <p:extLst>
      <p:ext uri="{BB962C8B-B14F-4D97-AF65-F5344CB8AC3E}">
        <p14:creationId xmlns:p14="http://schemas.microsoft.com/office/powerpoint/2010/main" val="208532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YCWW 2013 survey </a:t>
            </a:r>
            <a:r>
              <a:rPr lang="mr-IN" dirty="0" smtClean="0"/>
              <a:t>–</a:t>
            </a:r>
            <a:r>
              <a:rPr lang="en-US" dirty="0" smtClean="0"/>
              <a:t> 94% choose to go offline to spend time with family, enjoy quiet time by themselves,</a:t>
            </a:r>
            <a:r>
              <a:rPr lang="en-US" baseline="0" dirty="0" smtClean="0"/>
              <a:t> or go outside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6</a:t>
            </a:fld>
            <a:endParaRPr lang="en-US"/>
          </a:p>
        </p:txBody>
      </p:sp>
    </p:spTree>
    <p:extLst>
      <p:ext uri="{BB962C8B-B14F-4D97-AF65-F5344CB8AC3E}">
        <p14:creationId xmlns:p14="http://schemas.microsoft.com/office/powerpoint/2010/main" val="210740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Operationalized privacy as</a:t>
            </a:r>
          </a:p>
          <a:p>
            <a:pPr marL="628650" lvl="1" indent="-171450">
              <a:buFontTx/>
              <a:buChar char="-"/>
            </a:pPr>
            <a:r>
              <a:rPr lang="en-US" dirty="0" smtClean="0"/>
              <a:t>Connections self</a:t>
            </a:r>
            <a:r>
              <a:rPr lang="en-US" baseline="0" dirty="0" smtClean="0"/>
              <a:t> </a:t>
            </a:r>
            <a:r>
              <a:rPr lang="mr-IN" baseline="0" dirty="0" smtClean="0"/>
              <a:t>–</a:t>
            </a:r>
            <a:r>
              <a:rPr lang="en-US" baseline="0" dirty="0" smtClean="0"/>
              <a:t> self-reflection</a:t>
            </a:r>
          </a:p>
          <a:p>
            <a:pPr marL="628650" lvl="1" indent="-171450">
              <a:buFontTx/>
              <a:buChar char="-"/>
            </a:pPr>
            <a:r>
              <a:rPr lang="en-US" baseline="0" dirty="0" smtClean="0"/>
              <a:t>Other people </a:t>
            </a:r>
            <a:r>
              <a:rPr lang="mr-IN" baseline="0" dirty="0" smtClean="0"/>
              <a:t>–</a:t>
            </a:r>
            <a:r>
              <a:rPr lang="en-US" baseline="0" dirty="0" smtClean="0"/>
              <a:t> intimacy</a:t>
            </a:r>
          </a:p>
          <a:p>
            <a:pPr marL="628650" lvl="1" indent="-171450">
              <a:buFontTx/>
              <a:buChar char="-"/>
            </a:pPr>
            <a:r>
              <a:rPr lang="en-US" baseline="0" dirty="0" smtClean="0"/>
              <a:t>Nature - withdrawal</a:t>
            </a: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7</a:t>
            </a:fld>
            <a:endParaRPr lang="en-US"/>
          </a:p>
        </p:txBody>
      </p:sp>
    </p:spTree>
    <p:extLst>
      <p:ext uri="{BB962C8B-B14F-4D97-AF65-F5344CB8AC3E}">
        <p14:creationId xmlns:p14="http://schemas.microsoft.com/office/powerpoint/2010/main" val="205989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00AE5-7AF0-EA48-871B-EA08637D2632}" type="slidenum">
              <a:rPr lang="en-US" smtClean="0"/>
              <a:t>8</a:t>
            </a:fld>
            <a:endParaRPr lang="en-US"/>
          </a:p>
        </p:txBody>
      </p:sp>
    </p:spTree>
    <p:extLst>
      <p:ext uri="{BB962C8B-B14F-4D97-AF65-F5344CB8AC3E}">
        <p14:creationId xmlns:p14="http://schemas.microsoft.com/office/powerpoint/2010/main" val="1001693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Adults push kids to use tech without thinking through consequences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6400AE5-7AF0-EA48-871B-EA08637D2632}" type="slidenum">
              <a:rPr lang="en-US" smtClean="0"/>
              <a:t>9</a:t>
            </a:fld>
            <a:endParaRPr lang="en-US"/>
          </a:p>
        </p:txBody>
      </p:sp>
    </p:spTree>
    <p:extLst>
      <p:ext uri="{BB962C8B-B14F-4D97-AF65-F5344CB8AC3E}">
        <p14:creationId xmlns:p14="http://schemas.microsoft.com/office/powerpoint/2010/main" val="1985835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E7F42B-CC81-9442-A56D-01739639F7B7}" type="datetimeFigureOut">
              <a:rPr lang="en-US" smtClean="0"/>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60349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7F42B-CC81-9442-A56D-01739639F7B7}" type="datetimeFigureOut">
              <a:rPr lang="en-US" smtClean="0"/>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171814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7F42B-CC81-9442-A56D-01739639F7B7}" type="datetimeFigureOut">
              <a:rPr lang="en-US" smtClean="0"/>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175080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7F42B-CC81-9442-A56D-01739639F7B7}" type="datetimeFigureOut">
              <a:rPr lang="en-US" smtClean="0"/>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30736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E7F42B-CC81-9442-A56D-01739639F7B7}" type="datetimeFigureOut">
              <a:rPr lang="en-US" smtClean="0"/>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122180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E7F42B-CC81-9442-A56D-01739639F7B7}" type="datetimeFigureOut">
              <a:rPr lang="en-US" smtClean="0"/>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63353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E7F42B-CC81-9442-A56D-01739639F7B7}" type="datetimeFigureOut">
              <a:rPr lang="en-US" smtClean="0"/>
              <a:t>12/7/17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54376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E7F42B-CC81-9442-A56D-01739639F7B7}" type="datetimeFigureOut">
              <a:rPr lang="en-US" smtClean="0"/>
              <a:t>12/7/17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148925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7F42B-CC81-9442-A56D-01739639F7B7}" type="datetimeFigureOut">
              <a:rPr lang="en-US" smtClean="0"/>
              <a:t>12/7/17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93156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E7F42B-CC81-9442-A56D-01739639F7B7}" type="datetimeFigureOut">
              <a:rPr lang="en-US" smtClean="0"/>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169713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E7F42B-CC81-9442-A56D-01739639F7B7}" type="datetimeFigureOut">
              <a:rPr lang="en-US" smtClean="0"/>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F0ED-4F2D-AA44-8ECE-58BB4C526229}" type="slidenum">
              <a:rPr lang="en-US" smtClean="0"/>
              <a:t>‹#›</a:t>
            </a:fld>
            <a:endParaRPr lang="en-US"/>
          </a:p>
        </p:txBody>
      </p:sp>
    </p:spTree>
    <p:extLst>
      <p:ext uri="{BB962C8B-B14F-4D97-AF65-F5344CB8AC3E}">
        <p14:creationId xmlns:p14="http://schemas.microsoft.com/office/powerpoint/2010/main" val="8771372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7F42B-CC81-9442-A56D-01739639F7B7}" type="datetimeFigureOut">
              <a:rPr lang="en-US" smtClean="0"/>
              <a:t>12/7/17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6F0ED-4F2D-AA44-8ECE-58BB4C526229}" type="slidenum">
              <a:rPr lang="en-US" smtClean="0"/>
              <a:t>‹#›</a:t>
            </a:fld>
            <a:endParaRPr lang="en-US"/>
          </a:p>
        </p:txBody>
      </p:sp>
    </p:spTree>
    <p:extLst>
      <p:ext uri="{BB962C8B-B14F-4D97-AF65-F5344CB8AC3E}">
        <p14:creationId xmlns:p14="http://schemas.microsoft.com/office/powerpoint/2010/main" val="1790776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vsteeves@uottawa.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41340"/>
            <a:ext cx="9144000" cy="2387600"/>
          </a:xfrm>
        </p:spPr>
        <p:txBody>
          <a:bodyPr/>
          <a:lstStyle/>
          <a:p>
            <a:r>
              <a:rPr lang="en-US" dirty="0" smtClean="0"/>
              <a:t>#</a:t>
            </a:r>
            <a:r>
              <a:rPr lang="en-US" dirty="0" err="1" smtClean="0"/>
              <a:t>DisconnectionChallenge</a:t>
            </a:r>
            <a:endParaRPr lang="en-US" dirty="0"/>
          </a:p>
        </p:txBody>
      </p:sp>
      <p:sp>
        <p:nvSpPr>
          <p:cNvPr id="3" name="Subtitle 2"/>
          <p:cNvSpPr>
            <a:spLocks noGrp="1"/>
          </p:cNvSpPr>
          <p:nvPr>
            <p:ph type="subTitle" idx="1"/>
          </p:nvPr>
        </p:nvSpPr>
        <p:spPr>
          <a:xfrm>
            <a:off x="1524000" y="4014447"/>
            <a:ext cx="9144000" cy="1655762"/>
          </a:xfrm>
        </p:spPr>
        <p:txBody>
          <a:bodyPr/>
          <a:lstStyle/>
          <a:p>
            <a:r>
              <a:rPr lang="en-US" dirty="0" smtClean="0"/>
              <a:t>Valerie </a:t>
            </a:r>
            <a:r>
              <a:rPr lang="en-US" dirty="0" err="1" smtClean="0"/>
              <a:t>Steeves</a:t>
            </a:r>
            <a:r>
              <a:rPr lang="en-US" dirty="0" smtClean="0"/>
              <a:t>, University of Ottawa</a:t>
            </a:r>
          </a:p>
          <a:p>
            <a:r>
              <a:rPr lang="en-US" dirty="0" smtClean="0"/>
              <a:t>Valerie Michaelson, Queen’s University</a:t>
            </a:r>
            <a:endParaRPr lang="en-US" dirty="0"/>
          </a:p>
        </p:txBody>
      </p:sp>
      <p:pic>
        <p:nvPicPr>
          <p:cNvPr id="4" name="Picture 3"/>
          <p:cNvPicPr>
            <a:picLocks noChangeAspect="1"/>
          </p:cNvPicPr>
          <p:nvPr/>
        </p:nvPicPr>
        <p:blipFill>
          <a:blip r:embed="rId3"/>
          <a:stretch>
            <a:fillRect/>
          </a:stretch>
        </p:blipFill>
        <p:spPr>
          <a:xfrm>
            <a:off x="3035300" y="1276240"/>
            <a:ext cx="6121400" cy="1358900"/>
          </a:xfrm>
          <a:prstGeom prst="rect">
            <a:avLst/>
          </a:prstGeom>
        </p:spPr>
      </p:pic>
      <p:pic>
        <p:nvPicPr>
          <p:cNvPr id="6" name="Picture 5"/>
          <p:cNvPicPr>
            <a:picLocks noChangeAspect="1"/>
          </p:cNvPicPr>
          <p:nvPr/>
        </p:nvPicPr>
        <p:blipFill>
          <a:blip r:embed="rId4"/>
          <a:stretch>
            <a:fillRect/>
          </a:stretch>
        </p:blipFill>
        <p:spPr>
          <a:xfrm>
            <a:off x="3149600" y="5361995"/>
            <a:ext cx="5892800" cy="635000"/>
          </a:xfrm>
          <a:prstGeom prst="rect">
            <a:avLst/>
          </a:prstGeom>
        </p:spPr>
      </p:pic>
    </p:spTree>
    <p:extLst>
      <p:ext uri="{BB962C8B-B14F-4D97-AF65-F5344CB8AC3E}">
        <p14:creationId xmlns:p14="http://schemas.microsoft.com/office/powerpoint/2010/main" val="945661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can be tiring and time-consuming</a:t>
            </a:r>
            <a:endParaRPr lang="en-US" dirty="0"/>
          </a:p>
        </p:txBody>
      </p:sp>
      <p:sp>
        <p:nvSpPr>
          <p:cNvPr id="3" name="Content Placeholder 2"/>
          <p:cNvSpPr>
            <a:spLocks noGrp="1"/>
          </p:cNvSpPr>
          <p:nvPr>
            <p:ph idx="1"/>
          </p:nvPr>
        </p:nvSpPr>
        <p:spPr/>
        <p:txBody>
          <a:bodyPr>
            <a:normAutofit/>
          </a:bodyPr>
          <a:lstStyle/>
          <a:p>
            <a:pPr lvl="0"/>
            <a:r>
              <a:rPr lang="en-US" dirty="0"/>
              <a:t>I think that it is </a:t>
            </a:r>
            <a:r>
              <a:rPr lang="en-US" u="sng" dirty="0"/>
              <a:t>really mentally exhausting</a:t>
            </a:r>
            <a:r>
              <a:rPr lang="en-US" dirty="0"/>
              <a:t> and it takes </a:t>
            </a:r>
            <a:r>
              <a:rPr lang="en-US" u="sng" dirty="0"/>
              <a:t>a lot of effort</a:t>
            </a:r>
            <a:r>
              <a:rPr lang="en-US" dirty="0"/>
              <a:t> to keep track of and do all of those things. It is like a whole new aspect to your life that you have to take care of … It was just a lot of </a:t>
            </a:r>
            <a:r>
              <a:rPr lang="en-US" u="sng" dirty="0"/>
              <a:t>added pressure</a:t>
            </a:r>
            <a:r>
              <a:rPr lang="en-US" dirty="0"/>
              <a:t> onto your life.</a:t>
            </a:r>
          </a:p>
          <a:p>
            <a:pPr lvl="0"/>
            <a:r>
              <a:rPr lang="en-CA" dirty="0"/>
              <a:t>I realized, like </a:t>
            </a:r>
            <a:r>
              <a:rPr lang="en-CA" u="sng" dirty="0"/>
              <a:t>how much time I had left</a:t>
            </a:r>
            <a:r>
              <a:rPr lang="en-CA" dirty="0"/>
              <a:t> when I wasn't allowed to use social media or anything.</a:t>
            </a:r>
            <a:endParaRPr lang="en-US" dirty="0"/>
          </a:p>
          <a:p>
            <a:pPr lvl="0"/>
            <a:r>
              <a:rPr lang="en-US" dirty="0"/>
              <a:t>during the media fast it was </a:t>
            </a:r>
            <a:r>
              <a:rPr lang="en-US" u="sng" dirty="0"/>
              <a:t>easier for me to fall asleep</a:t>
            </a:r>
            <a:r>
              <a:rPr lang="en-US" dirty="0"/>
              <a:t>. I think that was because there wasn't the distraction there for me. So I went to bed easily.</a:t>
            </a:r>
          </a:p>
        </p:txBody>
      </p:sp>
    </p:spTree>
    <p:extLst>
      <p:ext uri="{BB962C8B-B14F-4D97-AF65-F5344CB8AC3E}">
        <p14:creationId xmlns:p14="http://schemas.microsoft.com/office/powerpoint/2010/main" val="2013367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as important to me as I thought</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I realized that it doesn’t have too much meaning to it and it </a:t>
            </a:r>
            <a:r>
              <a:rPr lang="en-US" u="sng" dirty="0"/>
              <a:t>isn’t a really important part of my day</a:t>
            </a:r>
            <a:endParaRPr lang="en-US" dirty="0"/>
          </a:p>
          <a:p>
            <a:pPr lvl="0"/>
            <a:r>
              <a:rPr lang="en-US" dirty="0"/>
              <a:t>[Technology] It's </a:t>
            </a:r>
            <a:r>
              <a:rPr lang="en-US" u="sng" dirty="0"/>
              <a:t>not a big of a part as you think it is</a:t>
            </a:r>
            <a:r>
              <a:rPr lang="en-US" dirty="0"/>
              <a:t>. Like, you never really notice that until you just take it away. </a:t>
            </a:r>
          </a:p>
          <a:p>
            <a:pPr lvl="0"/>
            <a:r>
              <a:rPr lang="en-US" dirty="0"/>
              <a:t>I think that I realize that I spend a lot of time on my phone on social media and that it is not a really important part of my life, because </a:t>
            </a:r>
            <a:r>
              <a:rPr lang="en-US" u="sng" dirty="0"/>
              <a:t>when I stopped doing it my life didn’t dramatically change</a:t>
            </a:r>
            <a:r>
              <a:rPr lang="en-US" dirty="0"/>
              <a:t>.</a:t>
            </a:r>
          </a:p>
          <a:p>
            <a:pPr lvl="0"/>
            <a:r>
              <a:rPr lang="en-US" u="sng" dirty="0"/>
              <a:t>No [real difference</a:t>
            </a:r>
            <a:r>
              <a:rPr lang="en-US" dirty="0"/>
              <a:t> to friendships] because … I’d see them – the people –  all the time</a:t>
            </a:r>
          </a:p>
          <a:p>
            <a:pPr lvl="0"/>
            <a:r>
              <a:rPr lang="en-US" dirty="0"/>
              <a:t>I think it has but I would not keep up the fast forever. I don’t think that is something that I would do. But it made me realize that it </a:t>
            </a:r>
            <a:r>
              <a:rPr lang="en-US" u="sng" dirty="0"/>
              <a:t>wasn’t as important as I thought it was</a:t>
            </a:r>
            <a:r>
              <a:rPr lang="en-US" dirty="0"/>
              <a:t>.</a:t>
            </a:r>
          </a:p>
          <a:p>
            <a:r>
              <a:rPr lang="en-US" dirty="0"/>
              <a:t> </a:t>
            </a:r>
          </a:p>
          <a:p>
            <a:endParaRPr lang="en-US" dirty="0"/>
          </a:p>
        </p:txBody>
      </p:sp>
    </p:spTree>
    <p:extLst>
      <p:ext uri="{BB962C8B-B14F-4D97-AF65-F5344CB8AC3E}">
        <p14:creationId xmlns:p14="http://schemas.microsoft.com/office/powerpoint/2010/main" val="1241972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benefits to disconnecting</a:t>
            </a:r>
            <a:endParaRPr lang="en-US" dirty="0"/>
          </a:p>
        </p:txBody>
      </p:sp>
      <p:sp>
        <p:nvSpPr>
          <p:cNvPr id="3" name="Content Placeholder 2"/>
          <p:cNvSpPr>
            <a:spLocks noGrp="1"/>
          </p:cNvSpPr>
          <p:nvPr>
            <p:ph idx="1"/>
          </p:nvPr>
        </p:nvSpPr>
        <p:spPr/>
        <p:txBody>
          <a:bodyPr>
            <a:normAutofit/>
          </a:bodyPr>
          <a:lstStyle/>
          <a:p>
            <a:pPr lvl="0"/>
            <a:r>
              <a:rPr lang="en-US" dirty="0"/>
              <a:t>It felt good </a:t>
            </a:r>
            <a:r>
              <a:rPr lang="en-US" u="sng" dirty="0"/>
              <a:t>not to worry about social media</a:t>
            </a:r>
            <a:endParaRPr lang="en-US" dirty="0"/>
          </a:p>
          <a:p>
            <a:pPr lvl="0"/>
            <a:r>
              <a:rPr lang="en-US" dirty="0" smtClean="0"/>
              <a:t>I </a:t>
            </a:r>
            <a:r>
              <a:rPr lang="en-US" dirty="0"/>
              <a:t>do think technology does affect how you think and </a:t>
            </a:r>
            <a:r>
              <a:rPr lang="en-US" u="sng" dirty="0"/>
              <a:t>how you socialize with people</a:t>
            </a:r>
            <a:r>
              <a:rPr lang="en-US" dirty="0"/>
              <a:t>. If you use technology way too much then that is bad and you will have no social skills. I feel that it is </a:t>
            </a:r>
            <a:r>
              <a:rPr lang="en-US" u="sng" dirty="0"/>
              <a:t>important to have some, unplug the screen time and go outside</a:t>
            </a:r>
            <a:r>
              <a:rPr lang="en-US" dirty="0"/>
              <a:t>.</a:t>
            </a:r>
          </a:p>
          <a:p>
            <a:pPr lvl="0"/>
            <a:r>
              <a:rPr lang="en-US" dirty="0"/>
              <a:t>I learned that whole thing about </a:t>
            </a:r>
            <a:r>
              <a:rPr lang="en-US" u="sng" dirty="0"/>
              <a:t>just using it to fill in time, and you don't like feel better</a:t>
            </a:r>
            <a:r>
              <a:rPr lang="en-US" dirty="0"/>
              <a:t> afterwards and you can do other stuff that actually makes you feel good.</a:t>
            </a:r>
          </a:p>
          <a:p>
            <a:pPr lvl="0"/>
            <a:r>
              <a:rPr lang="en-US" dirty="0"/>
              <a:t>it felt like </a:t>
            </a:r>
            <a:r>
              <a:rPr lang="en-US" u="sng" dirty="0"/>
              <a:t>more special if I saw them [friends], like, in person</a:t>
            </a:r>
            <a:r>
              <a:rPr lang="en-US" dirty="0"/>
              <a:t>, because I couldn't just talk to them whenever I wanted.</a:t>
            </a:r>
          </a:p>
          <a:p>
            <a:endParaRPr lang="en-US" dirty="0"/>
          </a:p>
        </p:txBody>
      </p:sp>
    </p:spTree>
    <p:extLst>
      <p:ext uri="{BB962C8B-B14F-4D97-AF65-F5344CB8AC3E}">
        <p14:creationId xmlns:p14="http://schemas.microsoft.com/office/powerpoint/2010/main" val="895428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though I don’t need it, there are benefits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I absolutely don’t need this to survive.  But I would </a:t>
            </a:r>
            <a:r>
              <a:rPr lang="en-US" u="sng" dirty="0"/>
              <a:t>still rather have it</a:t>
            </a:r>
            <a:r>
              <a:rPr lang="en-US" dirty="0"/>
              <a:t>.</a:t>
            </a:r>
          </a:p>
          <a:p>
            <a:pPr lvl="0"/>
            <a:r>
              <a:rPr lang="en-US" dirty="0"/>
              <a:t>the part that surprised me the most was actually how much I </a:t>
            </a:r>
            <a:r>
              <a:rPr lang="en-US" u="sng" dirty="0"/>
              <a:t>shared jokes</a:t>
            </a:r>
            <a:r>
              <a:rPr lang="en-US" dirty="0"/>
              <a:t> with people</a:t>
            </a:r>
          </a:p>
          <a:p>
            <a:pPr lvl="0"/>
            <a:r>
              <a:rPr lang="en-US" dirty="0"/>
              <a:t>I would just be worried [if I didn’t have my phone] that I would get an important text from </a:t>
            </a:r>
            <a:r>
              <a:rPr lang="en-US" u="sng" dirty="0"/>
              <a:t>my mom</a:t>
            </a:r>
            <a:r>
              <a:rPr lang="en-US" dirty="0"/>
              <a:t> or that she </a:t>
            </a:r>
            <a:r>
              <a:rPr lang="en-US" u="sng" dirty="0"/>
              <a:t>would need to contact me</a:t>
            </a:r>
            <a:r>
              <a:rPr lang="en-US" dirty="0"/>
              <a:t> and she couldn’t that day</a:t>
            </a:r>
          </a:p>
          <a:p>
            <a:pPr lvl="0"/>
            <a:r>
              <a:rPr lang="en-US" dirty="0"/>
              <a:t>But I think that technology is also really important. It can be social in the sense that you </a:t>
            </a:r>
            <a:r>
              <a:rPr lang="en-US" u="sng" dirty="0"/>
              <a:t>can meet people</a:t>
            </a:r>
            <a:r>
              <a:rPr lang="en-US" dirty="0"/>
              <a:t> through technology and you can socialize and learn about what is going on. Also it </a:t>
            </a:r>
            <a:r>
              <a:rPr lang="en-US" u="sng" dirty="0"/>
              <a:t>makes people open minded</a:t>
            </a:r>
            <a:r>
              <a:rPr lang="en-US" dirty="0"/>
              <a:t>. Because if you </a:t>
            </a:r>
            <a:r>
              <a:rPr lang="en-US" u="sng" dirty="0"/>
              <a:t>hear about what is going on around the world</a:t>
            </a:r>
            <a:r>
              <a:rPr lang="en-US" dirty="0"/>
              <a:t> then that is interesting</a:t>
            </a:r>
            <a:r>
              <a:rPr lang="en-US" dirty="0" smtClean="0"/>
              <a:t>.</a:t>
            </a:r>
            <a:endParaRPr lang="en-US" dirty="0"/>
          </a:p>
        </p:txBody>
      </p:sp>
    </p:spTree>
    <p:extLst>
      <p:ext uri="{BB962C8B-B14F-4D97-AF65-F5344CB8AC3E}">
        <p14:creationId xmlns:p14="http://schemas.microsoft.com/office/powerpoint/2010/main" val="2097518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 use it differently now</a:t>
            </a:r>
            <a:endParaRPr lang="en-US" dirty="0"/>
          </a:p>
        </p:txBody>
      </p:sp>
      <p:sp>
        <p:nvSpPr>
          <p:cNvPr id="3" name="Content Placeholder 2"/>
          <p:cNvSpPr>
            <a:spLocks noGrp="1"/>
          </p:cNvSpPr>
          <p:nvPr>
            <p:ph idx="1"/>
          </p:nvPr>
        </p:nvSpPr>
        <p:spPr/>
        <p:txBody>
          <a:bodyPr/>
          <a:lstStyle/>
          <a:p>
            <a:pPr lvl="0"/>
            <a:r>
              <a:rPr lang="en-US" dirty="0"/>
              <a:t>Not too worried [if I didn’t have technology in the future] because I know what I can do now and I have my strategies </a:t>
            </a:r>
          </a:p>
          <a:p>
            <a:pPr lvl="0"/>
            <a:r>
              <a:rPr lang="en-US" dirty="0" smtClean="0"/>
              <a:t>check </a:t>
            </a:r>
            <a:r>
              <a:rPr lang="en-US" dirty="0"/>
              <a:t>my phone a lot less often.</a:t>
            </a:r>
          </a:p>
          <a:p>
            <a:pPr lvl="0"/>
            <a:r>
              <a:rPr lang="en-US" dirty="0" smtClean="0"/>
              <a:t>haven’t </a:t>
            </a:r>
            <a:r>
              <a:rPr lang="en-US" dirty="0"/>
              <a:t>been spending as much time on </a:t>
            </a:r>
            <a:r>
              <a:rPr lang="en-US" dirty="0" smtClean="0"/>
              <a:t>Snapchat</a:t>
            </a:r>
            <a:endParaRPr lang="en-US" dirty="0"/>
          </a:p>
          <a:p>
            <a:pPr lvl="0"/>
            <a:r>
              <a:rPr lang="en-US" dirty="0" smtClean="0"/>
              <a:t>I </a:t>
            </a:r>
            <a:r>
              <a:rPr lang="en-US" dirty="0"/>
              <a:t>will just Snapchat my close friends.</a:t>
            </a:r>
          </a:p>
          <a:p>
            <a:r>
              <a:rPr lang="en-US" dirty="0" smtClean="0"/>
              <a:t>I </a:t>
            </a:r>
            <a:r>
              <a:rPr lang="en-US" dirty="0"/>
              <a:t>am toning it down a bit. I haven’t been caring about it as much</a:t>
            </a:r>
            <a:r>
              <a:rPr lang="en-US" dirty="0" smtClean="0">
                <a:effectLst/>
              </a:rPr>
              <a:t> </a:t>
            </a:r>
          </a:p>
          <a:p>
            <a:pPr lvl="0"/>
            <a:r>
              <a:rPr lang="en-US" dirty="0"/>
              <a:t>And so when I am bored I will be like, okay I should go outside. And then I will go outside and actually have fun.</a:t>
            </a:r>
            <a:r>
              <a:rPr lang="en-US" dirty="0" smtClean="0">
                <a:effectLst/>
              </a:rPr>
              <a:t> </a:t>
            </a:r>
            <a:endParaRPr lang="en-US" dirty="0"/>
          </a:p>
        </p:txBody>
      </p:sp>
    </p:spTree>
    <p:extLst>
      <p:ext uri="{BB962C8B-B14F-4D97-AF65-F5344CB8AC3E}">
        <p14:creationId xmlns:p14="http://schemas.microsoft.com/office/powerpoint/2010/main" val="712834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learned about technology (1)</a:t>
            </a:r>
            <a:endParaRPr lang="en-US" dirty="0"/>
          </a:p>
        </p:txBody>
      </p:sp>
      <p:sp>
        <p:nvSpPr>
          <p:cNvPr id="3" name="Content Placeholder 2"/>
          <p:cNvSpPr>
            <a:spLocks noGrp="1"/>
          </p:cNvSpPr>
          <p:nvPr>
            <p:ph idx="1"/>
          </p:nvPr>
        </p:nvSpPr>
        <p:spPr/>
        <p:txBody>
          <a:bodyPr>
            <a:normAutofit/>
          </a:bodyPr>
          <a:lstStyle/>
          <a:p>
            <a:pPr lvl="0"/>
            <a:r>
              <a:rPr lang="en-US" dirty="0"/>
              <a:t>when it's still like a new thing and after you've gotten used to it it's like... less interesting, it grows less interesting over time. So...  yeah, something about how technology how it grows less and less interesting, but you still want to use it, because you're so used to using it.</a:t>
            </a:r>
          </a:p>
          <a:p>
            <a:pPr lvl="0"/>
            <a:r>
              <a:rPr lang="en-US" dirty="0"/>
              <a:t>I’m </a:t>
            </a:r>
            <a:r>
              <a:rPr lang="en-US" dirty="0" err="1"/>
              <a:t>gonna</a:t>
            </a:r>
            <a:r>
              <a:rPr lang="en-US" dirty="0"/>
              <a:t> use less time on Instagram and stuff, but it also makes me </a:t>
            </a:r>
            <a:r>
              <a:rPr lang="en-US" u="sng" dirty="0"/>
              <a:t>value the time</a:t>
            </a:r>
            <a:r>
              <a:rPr lang="en-US" dirty="0"/>
              <a:t> have to …</a:t>
            </a:r>
            <a:r>
              <a:rPr lang="en-CA" dirty="0"/>
              <a:t> watch a movie or play Wii games more, because it’s like, felt more special right after the fast</a:t>
            </a:r>
            <a:endParaRPr lang="en-US" dirty="0"/>
          </a:p>
          <a:p>
            <a:endParaRPr lang="en-US" dirty="0"/>
          </a:p>
        </p:txBody>
      </p:sp>
    </p:spTree>
    <p:extLst>
      <p:ext uri="{BB962C8B-B14F-4D97-AF65-F5344CB8AC3E}">
        <p14:creationId xmlns:p14="http://schemas.microsoft.com/office/powerpoint/2010/main" val="2038301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learned about technology (2)</a:t>
            </a:r>
            <a:endParaRPr lang="en-US" dirty="0"/>
          </a:p>
        </p:txBody>
      </p:sp>
      <p:sp>
        <p:nvSpPr>
          <p:cNvPr id="3" name="Content Placeholder 2"/>
          <p:cNvSpPr>
            <a:spLocks noGrp="1"/>
          </p:cNvSpPr>
          <p:nvPr>
            <p:ph idx="1"/>
          </p:nvPr>
        </p:nvSpPr>
        <p:spPr/>
        <p:txBody>
          <a:bodyPr>
            <a:normAutofit/>
          </a:bodyPr>
          <a:lstStyle/>
          <a:p>
            <a:pPr lvl="0"/>
            <a:r>
              <a:rPr lang="en-US" dirty="0"/>
              <a:t>Well if you're really into it, it'll suck you in and you won't have time-- some people won't talk to other people face to face, they won't spend time with the family, they won't go outside, they won't do stuff that-- they won't experience stuff that they-- they might never do stuff because they don't </a:t>
            </a:r>
            <a:r>
              <a:rPr lang="en-US" dirty="0" err="1"/>
              <a:t>wanna</a:t>
            </a:r>
            <a:r>
              <a:rPr lang="en-US" dirty="0"/>
              <a:t> get out.</a:t>
            </a:r>
          </a:p>
          <a:p>
            <a:endParaRPr lang="en-US" dirty="0"/>
          </a:p>
        </p:txBody>
      </p:sp>
    </p:spTree>
    <p:extLst>
      <p:ext uri="{BB962C8B-B14F-4D97-AF65-F5344CB8AC3E}">
        <p14:creationId xmlns:p14="http://schemas.microsoft.com/office/powerpoint/2010/main" val="1918587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t>
            </a:r>
            <a:r>
              <a:rPr lang="en-US" dirty="0" err="1" smtClean="0"/>
              <a:t>DisconnectionChallenge</a:t>
            </a:r>
            <a:endParaRPr lang="en-US" dirty="0"/>
          </a:p>
        </p:txBody>
      </p:sp>
      <p:pic>
        <p:nvPicPr>
          <p:cNvPr id="4" name="Social Media Fast - Disconnection Challenge-1 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87367" y="1353194"/>
            <a:ext cx="8954812" cy="5036967"/>
          </a:xfrm>
        </p:spPr>
      </p:pic>
    </p:spTree>
    <p:extLst>
      <p:ext uri="{BB962C8B-B14F-4D97-AF65-F5344CB8AC3E}">
        <p14:creationId xmlns:p14="http://schemas.microsoft.com/office/powerpoint/2010/main" val="1843857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943350" y="3001282"/>
            <a:ext cx="4305300" cy="852261"/>
          </a:xfrm>
        </p:spPr>
        <p:txBody>
          <a:bodyPr>
            <a:normAutofit/>
          </a:bodyPr>
          <a:lstStyle/>
          <a:p>
            <a:pPr marL="0" indent="0">
              <a:buNone/>
            </a:pPr>
            <a:r>
              <a:rPr lang="en-US" sz="3600" dirty="0" smtClean="0">
                <a:hlinkClick r:id="rId3"/>
              </a:rPr>
              <a:t>vsteeves@uottawa.ca</a:t>
            </a:r>
            <a:endParaRPr lang="en-US" sz="3600" dirty="0" smtClean="0"/>
          </a:p>
        </p:txBody>
      </p:sp>
    </p:spTree>
    <p:extLst>
      <p:ext uri="{BB962C8B-B14F-4D97-AF65-F5344CB8AC3E}">
        <p14:creationId xmlns:p14="http://schemas.microsoft.com/office/powerpoint/2010/main" val="1216898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Participatory Action Research</a:t>
            </a:r>
            <a:endParaRPr lang="en-US" dirty="0"/>
          </a:p>
        </p:txBody>
      </p:sp>
      <p:sp>
        <p:nvSpPr>
          <p:cNvPr id="3" name="Content Placeholder 2"/>
          <p:cNvSpPr>
            <a:spLocks noGrp="1"/>
          </p:cNvSpPr>
          <p:nvPr>
            <p:ph idx="1"/>
          </p:nvPr>
        </p:nvSpPr>
        <p:spPr/>
        <p:txBody>
          <a:bodyPr/>
          <a:lstStyle/>
          <a:p>
            <a:r>
              <a:rPr lang="en-US" dirty="0" smtClean="0"/>
              <a:t>6 youth between ages of 13-17 </a:t>
            </a:r>
          </a:p>
          <a:p>
            <a:r>
              <a:rPr lang="en-US" dirty="0" smtClean="0"/>
              <a:t>Concerned about effects of media on their well-being</a:t>
            </a:r>
          </a:p>
          <a:p>
            <a:r>
              <a:rPr lang="en-US" dirty="0"/>
              <a:t>Co-designed project with researchers input</a:t>
            </a:r>
          </a:p>
          <a:p>
            <a:r>
              <a:rPr lang="en-US" dirty="0" smtClean="0"/>
              <a:t>Focused on connections</a:t>
            </a:r>
          </a:p>
          <a:p>
            <a:pPr lvl="1"/>
            <a:r>
              <a:rPr lang="en-US" dirty="0" smtClean="0"/>
              <a:t>With selves</a:t>
            </a:r>
          </a:p>
          <a:p>
            <a:pPr lvl="1"/>
            <a:r>
              <a:rPr lang="en-US" dirty="0" smtClean="0"/>
              <a:t>With others</a:t>
            </a:r>
          </a:p>
          <a:p>
            <a:pPr lvl="1"/>
            <a:r>
              <a:rPr lang="en-US" dirty="0" smtClean="0"/>
              <a:t>With nature</a:t>
            </a:r>
            <a:endParaRPr lang="en-US" dirty="0"/>
          </a:p>
        </p:txBody>
      </p:sp>
    </p:spTree>
    <p:extLst>
      <p:ext uri="{BB962C8B-B14F-4D97-AF65-F5344CB8AC3E}">
        <p14:creationId xmlns:p14="http://schemas.microsoft.com/office/powerpoint/2010/main" val="803615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Fast</a:t>
            </a:r>
            <a:endParaRPr lang="en-US" dirty="0"/>
          </a:p>
        </p:txBody>
      </p:sp>
      <p:sp>
        <p:nvSpPr>
          <p:cNvPr id="3" name="Content Placeholder 2"/>
          <p:cNvSpPr>
            <a:spLocks noGrp="1"/>
          </p:cNvSpPr>
          <p:nvPr>
            <p:ph idx="1"/>
          </p:nvPr>
        </p:nvSpPr>
        <p:spPr/>
        <p:txBody>
          <a:bodyPr>
            <a:normAutofit/>
          </a:bodyPr>
          <a:lstStyle/>
          <a:p>
            <a:r>
              <a:rPr lang="en-US" dirty="0" smtClean="0"/>
              <a:t>Diary of media use for 7 days over a 14 day period (5 school days, 2 weekend days)</a:t>
            </a:r>
          </a:p>
          <a:p>
            <a:r>
              <a:rPr lang="en-US" dirty="0" smtClean="0"/>
              <a:t>7 day fast</a:t>
            </a:r>
          </a:p>
          <a:p>
            <a:pPr lvl="1"/>
            <a:r>
              <a:rPr lang="en-US" dirty="0"/>
              <a:t>No devices that connect to the Internet (phones, iPads, iPods, laptops)</a:t>
            </a:r>
          </a:p>
          <a:p>
            <a:pPr lvl="1"/>
            <a:r>
              <a:rPr lang="en-US" dirty="0"/>
              <a:t>Exceptions</a:t>
            </a:r>
          </a:p>
          <a:p>
            <a:pPr lvl="2"/>
            <a:r>
              <a:rPr lang="en-US" dirty="0"/>
              <a:t>School work</a:t>
            </a:r>
          </a:p>
          <a:p>
            <a:pPr lvl="2"/>
            <a:r>
              <a:rPr lang="en-US" dirty="0"/>
              <a:t>Paid work</a:t>
            </a:r>
          </a:p>
          <a:p>
            <a:pPr lvl="2"/>
            <a:r>
              <a:rPr lang="en-US" dirty="0"/>
              <a:t>Coordinating rides with parents</a:t>
            </a:r>
          </a:p>
          <a:p>
            <a:pPr lvl="2"/>
            <a:r>
              <a:rPr lang="en-US" dirty="0"/>
              <a:t>Music and movies/TV shows unless with family or group of </a:t>
            </a:r>
            <a:r>
              <a:rPr lang="en-US" dirty="0" smtClean="0"/>
              <a:t>friends</a:t>
            </a:r>
          </a:p>
          <a:p>
            <a:r>
              <a:rPr lang="en-US" dirty="0" smtClean="0"/>
              <a:t>Follow-up individual interviews (60-90 minutes)</a:t>
            </a:r>
          </a:p>
          <a:p>
            <a:endParaRPr lang="en-US" dirty="0" smtClean="0"/>
          </a:p>
          <a:p>
            <a:endParaRPr lang="en-US" dirty="0" smtClean="0"/>
          </a:p>
          <a:p>
            <a:pPr lvl="2"/>
            <a:endParaRPr lang="en-US" dirty="0"/>
          </a:p>
        </p:txBody>
      </p:sp>
    </p:spTree>
    <p:extLst>
      <p:ext uri="{BB962C8B-B14F-4D97-AF65-F5344CB8AC3E}">
        <p14:creationId xmlns:p14="http://schemas.microsoft.com/office/powerpoint/2010/main" val="1294985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about disconnecting before the fast</a:t>
            </a:r>
            <a:endParaRPr lang="en-US" dirty="0"/>
          </a:p>
        </p:txBody>
      </p:sp>
      <p:sp>
        <p:nvSpPr>
          <p:cNvPr id="3" name="Content Placeholder 2"/>
          <p:cNvSpPr>
            <a:spLocks noGrp="1"/>
          </p:cNvSpPr>
          <p:nvPr>
            <p:ph idx="1"/>
          </p:nvPr>
        </p:nvSpPr>
        <p:spPr/>
        <p:txBody>
          <a:bodyPr/>
          <a:lstStyle/>
          <a:p>
            <a:r>
              <a:rPr lang="en-US" dirty="0" smtClean="0"/>
              <a:t>This is going to be bad</a:t>
            </a:r>
          </a:p>
          <a:p>
            <a:r>
              <a:rPr lang="en-US" dirty="0" smtClean="0"/>
              <a:t>A disaster</a:t>
            </a:r>
          </a:p>
          <a:p>
            <a:r>
              <a:rPr lang="en-US" dirty="0" smtClean="0"/>
              <a:t>Difficult</a:t>
            </a:r>
          </a:p>
          <a:p>
            <a:r>
              <a:rPr lang="en-US" dirty="0" smtClean="0"/>
              <a:t>Worried</a:t>
            </a:r>
          </a:p>
          <a:p>
            <a:r>
              <a:rPr lang="en-US" dirty="0" smtClean="0"/>
              <a:t>Annoying</a:t>
            </a:r>
          </a:p>
          <a:p>
            <a:r>
              <a:rPr lang="en-US" dirty="0" smtClean="0"/>
              <a:t>Seemed like it’d be a big thing to do</a:t>
            </a:r>
          </a:p>
          <a:p>
            <a:r>
              <a:rPr lang="en-US" dirty="0" smtClean="0"/>
              <a:t>I didn’t think I’d be able to do it or if I did do it it would be miserably</a:t>
            </a:r>
          </a:p>
          <a:p>
            <a:r>
              <a:rPr lang="en-US" dirty="0"/>
              <a:t>Nothing to do, I would be super bored</a:t>
            </a:r>
          </a:p>
          <a:p>
            <a:endParaRPr lang="en-US" dirty="0" smtClean="0"/>
          </a:p>
          <a:p>
            <a:endParaRPr lang="en-US" dirty="0"/>
          </a:p>
        </p:txBody>
      </p:sp>
    </p:spTree>
    <p:extLst>
      <p:ext uri="{BB962C8B-B14F-4D97-AF65-F5344CB8AC3E}">
        <p14:creationId xmlns:p14="http://schemas.microsoft.com/office/powerpoint/2010/main" val="1158484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about disconnecting after the fast</a:t>
            </a:r>
            <a:endParaRPr lang="en-US" dirty="0"/>
          </a:p>
        </p:txBody>
      </p:sp>
      <p:sp>
        <p:nvSpPr>
          <p:cNvPr id="3" name="Content Placeholder 2"/>
          <p:cNvSpPr>
            <a:spLocks noGrp="1"/>
          </p:cNvSpPr>
          <p:nvPr>
            <p:ph idx="1"/>
          </p:nvPr>
        </p:nvSpPr>
        <p:spPr/>
        <p:txBody>
          <a:bodyPr>
            <a:normAutofit fontScale="92500" lnSpcReduction="10000"/>
          </a:bodyPr>
          <a:lstStyle/>
          <a:p>
            <a:r>
              <a:rPr lang="en-US" dirty="0"/>
              <a:t>At first it was kind of annoying </a:t>
            </a:r>
            <a:r>
              <a:rPr lang="mr-IN" dirty="0"/>
              <a:t>…</a:t>
            </a:r>
            <a:r>
              <a:rPr lang="en-CA" dirty="0"/>
              <a:t> I </a:t>
            </a:r>
            <a:r>
              <a:rPr lang="en-CA" dirty="0" smtClean="0"/>
              <a:t>got used </a:t>
            </a:r>
            <a:r>
              <a:rPr lang="en-CA" dirty="0"/>
              <a:t>to it eventually</a:t>
            </a:r>
            <a:endParaRPr lang="en-US" dirty="0"/>
          </a:p>
          <a:p>
            <a:r>
              <a:rPr lang="en-US" dirty="0" smtClean="0"/>
              <a:t>Interesting</a:t>
            </a:r>
            <a:r>
              <a:rPr lang="en-US" dirty="0"/>
              <a:t>, wow this isn’t that bad</a:t>
            </a:r>
          </a:p>
          <a:p>
            <a:r>
              <a:rPr lang="en-US" dirty="0" smtClean="0"/>
              <a:t>Didn’t </a:t>
            </a:r>
            <a:r>
              <a:rPr lang="en-US" dirty="0"/>
              <a:t>find it as hard as I thought it </a:t>
            </a:r>
            <a:r>
              <a:rPr lang="en-US" dirty="0" smtClean="0"/>
              <a:t>would </a:t>
            </a:r>
            <a:r>
              <a:rPr lang="en-US" dirty="0"/>
              <a:t>be</a:t>
            </a:r>
          </a:p>
          <a:p>
            <a:r>
              <a:rPr lang="en-US" dirty="0" smtClean="0"/>
              <a:t>Surprised </a:t>
            </a:r>
            <a:r>
              <a:rPr lang="en-US" dirty="0"/>
              <a:t>and proud</a:t>
            </a:r>
          </a:p>
          <a:p>
            <a:r>
              <a:rPr lang="en-US" dirty="0" smtClean="0"/>
              <a:t>More </a:t>
            </a:r>
            <a:r>
              <a:rPr lang="en-US" dirty="0"/>
              <a:t>open-minded</a:t>
            </a:r>
          </a:p>
          <a:p>
            <a:r>
              <a:rPr lang="en-US" dirty="0" smtClean="0"/>
              <a:t>The </a:t>
            </a:r>
            <a:r>
              <a:rPr lang="en-US" dirty="0"/>
              <a:t>first day I was wondering [about </a:t>
            </a:r>
            <a:r>
              <a:rPr lang="en-US" dirty="0" smtClean="0"/>
              <a:t>my </a:t>
            </a:r>
            <a:r>
              <a:rPr lang="en-US" dirty="0"/>
              <a:t>shows] but then I sort of forgot </a:t>
            </a:r>
            <a:r>
              <a:rPr lang="en-US" dirty="0" smtClean="0"/>
              <a:t>... It </a:t>
            </a:r>
            <a:r>
              <a:rPr lang="en-US" dirty="0"/>
              <a:t>was OK</a:t>
            </a:r>
          </a:p>
          <a:p>
            <a:r>
              <a:rPr lang="en-US" dirty="0" smtClean="0"/>
              <a:t>Whatever</a:t>
            </a:r>
            <a:r>
              <a:rPr lang="en-US" dirty="0"/>
              <a:t>, I don’t really care </a:t>
            </a:r>
          </a:p>
          <a:p>
            <a:r>
              <a:rPr lang="en-US" dirty="0" smtClean="0"/>
              <a:t>I </a:t>
            </a:r>
            <a:r>
              <a:rPr lang="en-US" dirty="0"/>
              <a:t>actually didn’t </a:t>
            </a:r>
            <a:r>
              <a:rPr lang="en-US" dirty="0" smtClean="0"/>
              <a:t>really miss </a:t>
            </a:r>
            <a:r>
              <a:rPr lang="en-US" dirty="0"/>
              <a:t>it </a:t>
            </a:r>
            <a:r>
              <a:rPr lang="en-US" dirty="0" smtClean="0"/>
              <a:t>much</a:t>
            </a:r>
          </a:p>
          <a:p>
            <a:r>
              <a:rPr lang="en-US" dirty="0" smtClean="0"/>
              <a:t>Once you try it, it’s not that bad</a:t>
            </a:r>
            <a:endParaRPr lang="en-US" dirty="0"/>
          </a:p>
          <a:p>
            <a:endParaRPr lang="en-US" dirty="0"/>
          </a:p>
        </p:txBody>
      </p:sp>
    </p:spTree>
    <p:extLst>
      <p:ext uri="{BB962C8B-B14F-4D97-AF65-F5344CB8AC3E}">
        <p14:creationId xmlns:p14="http://schemas.microsoft.com/office/powerpoint/2010/main" val="82412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I did during the fast: “[the day] just </a:t>
            </a:r>
            <a:r>
              <a:rPr lang="en-US" dirty="0" err="1" smtClean="0"/>
              <a:t>kinda</a:t>
            </a:r>
            <a:r>
              <a:rPr lang="en-US" dirty="0" smtClean="0"/>
              <a:t> got stretched out and I did more stuff”</a:t>
            </a:r>
            <a:endParaRPr lang="en-US" dirty="0"/>
          </a:p>
        </p:txBody>
      </p:sp>
      <p:sp>
        <p:nvSpPr>
          <p:cNvPr id="3" name="Content Placeholder 2"/>
          <p:cNvSpPr>
            <a:spLocks noGrp="1"/>
          </p:cNvSpPr>
          <p:nvPr>
            <p:ph idx="1"/>
          </p:nvPr>
        </p:nvSpPr>
        <p:spPr/>
        <p:txBody>
          <a:bodyPr>
            <a:normAutofit lnSpcReduction="10000"/>
          </a:bodyPr>
          <a:lstStyle/>
          <a:p>
            <a:r>
              <a:rPr lang="en-US" dirty="0" smtClean="0"/>
              <a:t>Hung out with friends in person</a:t>
            </a:r>
          </a:p>
          <a:p>
            <a:r>
              <a:rPr lang="en-US" dirty="0" smtClean="0"/>
              <a:t>Did homework well before deadlines</a:t>
            </a:r>
          </a:p>
          <a:p>
            <a:r>
              <a:rPr lang="en-US" dirty="0" smtClean="0"/>
              <a:t>Listened to music with friends and family</a:t>
            </a:r>
          </a:p>
          <a:p>
            <a:r>
              <a:rPr lang="en-US" dirty="0" smtClean="0"/>
              <a:t>Thought deep thoughts</a:t>
            </a:r>
          </a:p>
          <a:p>
            <a:r>
              <a:rPr lang="en-US" dirty="0" smtClean="0"/>
              <a:t>Ended my Snapchat streaks</a:t>
            </a:r>
          </a:p>
          <a:p>
            <a:r>
              <a:rPr lang="en-US" dirty="0" smtClean="0"/>
              <a:t>Read a lot more</a:t>
            </a:r>
          </a:p>
          <a:p>
            <a:r>
              <a:rPr lang="en-US" dirty="0" smtClean="0"/>
              <a:t>Baked cookies</a:t>
            </a:r>
          </a:p>
          <a:p>
            <a:r>
              <a:rPr lang="en-US" dirty="0" smtClean="0"/>
              <a:t>Went downtown</a:t>
            </a:r>
          </a:p>
          <a:p>
            <a:r>
              <a:rPr lang="en-US" dirty="0" smtClean="0"/>
              <a:t>Was more social with my family</a:t>
            </a:r>
          </a:p>
          <a:p>
            <a:endParaRPr lang="en-US" dirty="0"/>
          </a:p>
        </p:txBody>
      </p:sp>
    </p:spTree>
    <p:extLst>
      <p:ext uri="{BB962C8B-B14F-4D97-AF65-F5344CB8AC3E}">
        <p14:creationId xmlns:p14="http://schemas.microsoft.com/office/powerpoint/2010/main" val="1371111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133" y="1042458"/>
            <a:ext cx="10515600" cy="3952875"/>
          </a:xfrm>
        </p:spPr>
        <p:txBody>
          <a:bodyPr>
            <a:normAutofit/>
          </a:bodyPr>
          <a:lstStyle/>
          <a:p>
            <a:r>
              <a:rPr lang="en-US" dirty="0" smtClean="0"/>
              <a:t>How does networked technology effect my connections with myself, with other people and with nature?</a:t>
            </a:r>
            <a:endParaRPr lang="en-US" dirty="0"/>
          </a:p>
        </p:txBody>
      </p:sp>
    </p:spTree>
    <p:extLst>
      <p:ext uri="{BB962C8B-B14F-4D97-AF65-F5344CB8AC3E}">
        <p14:creationId xmlns:p14="http://schemas.microsoft.com/office/powerpoint/2010/main" val="746169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 use technology a lot </a:t>
            </a:r>
            <a:r>
              <a:rPr lang="mr-IN" dirty="0" smtClean="0"/>
              <a:t>…</a:t>
            </a:r>
            <a:endParaRPr lang="en-US" dirty="0"/>
          </a:p>
        </p:txBody>
      </p:sp>
      <p:sp>
        <p:nvSpPr>
          <p:cNvPr id="3" name="Content Placeholder 2"/>
          <p:cNvSpPr>
            <a:spLocks noGrp="1"/>
          </p:cNvSpPr>
          <p:nvPr>
            <p:ph idx="1"/>
          </p:nvPr>
        </p:nvSpPr>
        <p:spPr/>
        <p:txBody>
          <a:bodyPr>
            <a:normAutofit/>
          </a:bodyPr>
          <a:lstStyle/>
          <a:p>
            <a:pPr lvl="0"/>
            <a:r>
              <a:rPr lang="en-US" dirty="0"/>
              <a:t>I don’t think we realize </a:t>
            </a:r>
            <a:r>
              <a:rPr lang="en-US" u="sng" dirty="0"/>
              <a:t>how much we do use technology</a:t>
            </a:r>
            <a:r>
              <a:rPr lang="en-US" dirty="0"/>
              <a:t>. We just think that it is…it is just part of our routine and so we don’t realize what we are doing. But then when I wasn’t using it for a week I realized that I do use it a lot even though I didn’t think that I did.</a:t>
            </a:r>
          </a:p>
          <a:p>
            <a:pPr lvl="0"/>
            <a:r>
              <a:rPr lang="en-US" dirty="0" smtClean="0"/>
              <a:t>I was more aware of how much I wanted to use it and to talk to my friends and send a bunch of stuff. So that was cool to think about. And then </a:t>
            </a:r>
            <a:r>
              <a:rPr lang="en-US" u="sng" dirty="0" smtClean="0"/>
              <a:t>I realized how much I do use technology every day</a:t>
            </a:r>
            <a:r>
              <a:rPr lang="en-US" dirty="0" smtClean="0"/>
              <a:t>. </a:t>
            </a:r>
            <a:endParaRPr lang="en-US" dirty="0"/>
          </a:p>
        </p:txBody>
      </p:sp>
    </p:spTree>
    <p:extLst>
      <p:ext uri="{BB962C8B-B14F-4D97-AF65-F5344CB8AC3E}">
        <p14:creationId xmlns:p14="http://schemas.microsoft.com/office/powerpoint/2010/main" val="116866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t>…</a:t>
            </a:r>
            <a:r>
              <a:rPr lang="en-CA" dirty="0" smtClean="0"/>
              <a:t> especially for school (and work/activities)</a:t>
            </a:r>
            <a:endParaRPr lang="en-US" dirty="0"/>
          </a:p>
        </p:txBody>
      </p:sp>
      <p:sp>
        <p:nvSpPr>
          <p:cNvPr id="3" name="Content Placeholder 2"/>
          <p:cNvSpPr>
            <a:spLocks noGrp="1"/>
          </p:cNvSpPr>
          <p:nvPr>
            <p:ph idx="1"/>
          </p:nvPr>
        </p:nvSpPr>
        <p:spPr/>
        <p:txBody>
          <a:bodyPr>
            <a:normAutofit/>
          </a:bodyPr>
          <a:lstStyle/>
          <a:p>
            <a:pPr lvl="0"/>
            <a:r>
              <a:rPr lang="en-US" dirty="0"/>
              <a:t>When I was on the fast I realized that I still had to use it for so many things like </a:t>
            </a:r>
            <a:r>
              <a:rPr lang="en-US" u="sng" dirty="0"/>
              <a:t>school</a:t>
            </a:r>
            <a:r>
              <a:rPr lang="en-US" dirty="0"/>
              <a:t> and communication. So even though I didn’t use it for recreational kind of things, there was </a:t>
            </a:r>
            <a:r>
              <a:rPr lang="en-US" u="sng" dirty="0"/>
              <a:t>still a lot of stuff that I needed to have it for</a:t>
            </a:r>
            <a:r>
              <a:rPr lang="en-US" dirty="0"/>
              <a:t>.</a:t>
            </a:r>
          </a:p>
          <a:p>
            <a:pPr lvl="0"/>
            <a:r>
              <a:rPr lang="en-US" dirty="0"/>
              <a:t>the </a:t>
            </a:r>
            <a:r>
              <a:rPr lang="en-US" u="sng" dirty="0"/>
              <a:t>stuff that the school uses</a:t>
            </a:r>
            <a:r>
              <a:rPr lang="en-US" dirty="0"/>
              <a:t>. I didn't think-- I didn't think I used it that much but then I realized that I used it a lot to check homework.</a:t>
            </a:r>
          </a:p>
        </p:txBody>
      </p:sp>
    </p:spTree>
    <p:extLst>
      <p:ext uri="{BB962C8B-B14F-4D97-AF65-F5344CB8AC3E}">
        <p14:creationId xmlns:p14="http://schemas.microsoft.com/office/powerpoint/2010/main" val="519262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C674F2E592424B9D47C4DD2E2F65D1" ma:contentTypeVersion="2" ma:contentTypeDescription="Create a new document." ma:contentTypeScope="" ma:versionID="c1ff94317942c104ebc53e9f2ff2a6ff">
  <xsd:schema xmlns:xsd="http://www.w3.org/2001/XMLSchema" xmlns:xs="http://www.w3.org/2001/XMLSchema" xmlns:p="http://schemas.microsoft.com/office/2006/metadata/properties" xmlns:ns1="http://schemas.microsoft.com/sharepoint/v3" xmlns:ns2="62588aec-4323-4687-ba3e-9965a62a4df7" targetNamespace="http://schemas.microsoft.com/office/2006/metadata/properties" ma:root="true" ma:fieldsID="f58ab8e24a552a0edebf7541f8ccf69c" ns1:_="" ns2:_="">
    <xsd:import namespace="http://schemas.microsoft.com/sharepoint/v3"/>
    <xsd:import namespace="62588aec-4323-4687-ba3e-9965a62a4df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588aec-4323-4687-ba3e-9965a62a4df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EF1BFCA-3072-4252-9BD1-D469D34486FC}"/>
</file>

<file path=customXml/itemProps2.xml><?xml version="1.0" encoding="utf-8"?>
<ds:datastoreItem xmlns:ds="http://schemas.openxmlformats.org/officeDocument/2006/customXml" ds:itemID="{D6FC000A-C0B9-4F04-8514-8ECBF5BDB31D}"/>
</file>

<file path=customXml/itemProps3.xml><?xml version="1.0" encoding="utf-8"?>
<ds:datastoreItem xmlns:ds="http://schemas.openxmlformats.org/officeDocument/2006/customXml" ds:itemID="{27F8FA4C-9243-4E4C-BF6B-A6F786BC7A9E}"/>
</file>

<file path=docProps/app.xml><?xml version="1.0" encoding="utf-8"?>
<Properties xmlns="http://schemas.openxmlformats.org/officeDocument/2006/extended-properties" xmlns:vt="http://schemas.openxmlformats.org/officeDocument/2006/docPropsVTypes">
  <TotalTime>2587</TotalTime>
  <Words>1669</Words>
  <Application>Microsoft Macintosh PowerPoint</Application>
  <PresentationFormat>Widescreen</PresentationFormat>
  <Paragraphs>140</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Calibri Light</vt:lpstr>
      <vt:lpstr>Mangal</vt:lpstr>
      <vt:lpstr>Arial</vt:lpstr>
      <vt:lpstr>Office Theme</vt:lpstr>
      <vt:lpstr>#DisconnectionChallenge</vt:lpstr>
      <vt:lpstr>Youth Participatory Action Research</vt:lpstr>
      <vt:lpstr>Media Fast</vt:lpstr>
      <vt:lpstr>Thoughts about disconnecting before the fast</vt:lpstr>
      <vt:lpstr>Thoughts about disconnecting after the fast</vt:lpstr>
      <vt:lpstr>Things I did during the fast: “[the day] just kinda got stretched out and I did more stuff”</vt:lpstr>
      <vt:lpstr>How does networked technology effect my connections with myself, with other people and with nature?</vt:lpstr>
      <vt:lpstr>I use technology a lot …</vt:lpstr>
      <vt:lpstr>… especially for school (and work/activities)</vt:lpstr>
      <vt:lpstr>It can be tiring and time-consuming</vt:lpstr>
      <vt:lpstr>It’s not as important to me as I thought</vt:lpstr>
      <vt:lpstr>There are benefits to disconnecting</vt:lpstr>
      <vt:lpstr>Even though I don’t need it, there are benefits</vt:lpstr>
      <vt:lpstr>I’ll use it differently now</vt:lpstr>
      <vt:lpstr>Things I learned about technology (1)</vt:lpstr>
      <vt:lpstr>Things I learned about technology (2)</vt:lpstr>
      <vt:lpstr>#DisconnectionChallenge</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32</cp:revision>
  <cp:lastPrinted>2017-12-06T20:55:20Z</cp:lastPrinted>
  <dcterms:created xsi:type="dcterms:W3CDTF">2017-05-12T17:00:27Z</dcterms:created>
  <dcterms:modified xsi:type="dcterms:W3CDTF">2017-12-07T17:42:45Z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0x0101001CC674F2E592424B9D47C4DD2E2F65D1</vt:lpwstr>
  </property>
</Properties>
</file>